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6"/>
  </p:sldMasterIdLst>
  <p:notesMasterIdLst>
    <p:notesMasterId r:id="rId33"/>
  </p:notesMasterIdLst>
  <p:handoutMasterIdLst>
    <p:handoutMasterId r:id="rId34"/>
  </p:handoutMasterIdLst>
  <p:sldIdLst>
    <p:sldId id="256" r:id="rId17"/>
    <p:sldId id="376" r:id="rId18"/>
    <p:sldId id="349" r:id="rId19"/>
    <p:sldId id="377" r:id="rId20"/>
    <p:sldId id="344" r:id="rId21"/>
    <p:sldId id="375" r:id="rId22"/>
    <p:sldId id="371" r:id="rId23"/>
    <p:sldId id="369" r:id="rId24"/>
    <p:sldId id="326" r:id="rId25"/>
    <p:sldId id="374" r:id="rId26"/>
    <p:sldId id="378" r:id="rId27"/>
    <p:sldId id="379" r:id="rId28"/>
    <p:sldId id="380" r:id="rId29"/>
    <p:sldId id="381" r:id="rId30"/>
    <p:sldId id="370" r:id="rId31"/>
    <p:sldId id="373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y Kennedy" initials="JK" lastIdx="6" clrIdx="0"/>
  <p:cmAuthor id="1" name="Diane Hankee" initials="DH" lastIdx="1" clrIdx="1">
    <p:extLst>
      <p:ext uri="{19B8F6BF-5375-455C-9EA6-DF929625EA0E}">
        <p15:presenceInfo xmlns:p15="http://schemas.microsoft.com/office/powerpoint/2012/main" userId="S-1-5-21-854245398-2025429265-839522115-20212" providerId="AD"/>
      </p:ext>
    </p:extLst>
  </p:cmAuthor>
  <p:cmAuthor id="2" name="Jim Stremel" initials="JS" lastIdx="4" clrIdx="2">
    <p:extLst>
      <p:ext uri="{19B8F6BF-5375-455C-9EA6-DF929625EA0E}">
        <p15:presenceInfo xmlns:p15="http://schemas.microsoft.com/office/powerpoint/2012/main" userId="S-1-5-21-2090408239-1683365091-1850952788-60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6370" autoAdjust="0"/>
  </p:normalViewPr>
  <p:slideViewPr>
    <p:cSldViewPr>
      <p:cViewPr varScale="1">
        <p:scale>
          <a:sx n="115" d="100"/>
          <a:sy n="115" d="100"/>
        </p:scale>
        <p:origin x="12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68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C7EF40-F317-4410-84B9-FA6044B361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313A8-B033-4CE3-9EF3-4786001428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88584-C1BA-4D90-82C2-9A6374CF6B57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31FDD-755F-4557-B6BD-2E547589D0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31A24-55A8-4F6E-B9CF-6FE2097F26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ACDF0-9E8E-4B78-9981-D561DAC112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46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7568B-372E-4E2A-99DA-9E2AC53CA75F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FC319-C4A7-45DA-B007-C858498FF6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8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FC319-C4A7-45DA-B007-C858498FF68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7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 Colonial ~45 </a:t>
            </a:r>
            <a:r>
              <a:rPr lang="en-US" dirty="0" err="1" smtClean="0"/>
              <a:t>yr</a:t>
            </a:r>
            <a:r>
              <a:rPr lang="en-US" dirty="0" smtClean="0"/>
              <a:t> 4 of 29</a:t>
            </a:r>
          </a:p>
          <a:p>
            <a:r>
              <a:rPr lang="en-US" dirty="0" smtClean="0"/>
              <a:t>PH ~ 45 </a:t>
            </a:r>
            <a:r>
              <a:rPr lang="en-US" dirty="0" err="1" smtClean="0"/>
              <a:t>yr</a:t>
            </a:r>
            <a:r>
              <a:rPr lang="en-US" dirty="0" smtClean="0"/>
              <a:t> 2 of 30</a:t>
            </a:r>
          </a:p>
          <a:p>
            <a:endParaRPr lang="en-US" dirty="0"/>
          </a:p>
          <a:p>
            <a:r>
              <a:rPr lang="en-US" dirty="0" smtClean="0"/>
              <a:t>Well separation required as septic's are replaced proposed challenges especially in PH.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FC319-C4A7-45DA-B007-C858498FF68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5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Sewer and water funded through assessments and </a:t>
            </a:r>
            <a:r>
              <a:rPr lang="en-US" dirty="0" err="1" smtClean="0"/>
              <a:t>a&amp;u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FC319-C4A7-45DA-B007-C858498FF68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7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Sewer and water funded through assessments and </a:t>
            </a:r>
            <a:r>
              <a:rPr lang="en-US" dirty="0" err="1" smtClean="0"/>
              <a:t>a&amp;u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FC319-C4A7-45DA-B007-C858498FF68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3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333DD3-F745-4820-8149-E7145624E231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44256A-F6A2-47C1-9B10-EB708FB51F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249777"/>
            <a:ext cx="821436" cy="527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3DD3-F745-4820-8149-E7145624E231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56A-F6A2-47C1-9B10-EB708FB51F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3DD3-F745-4820-8149-E7145624E231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56A-F6A2-47C1-9B10-EB708FB51F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3DD3-F745-4820-8149-E7145624E231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56A-F6A2-47C1-9B10-EB708FB51F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249777"/>
            <a:ext cx="821436" cy="527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3DD3-F745-4820-8149-E7145624E231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56A-F6A2-47C1-9B10-EB708FB51F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3DD3-F745-4820-8149-E7145624E231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56A-F6A2-47C1-9B10-EB708FB51F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3DD3-F745-4820-8149-E7145624E231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56A-F6A2-47C1-9B10-EB708FB51F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3DD3-F745-4820-8149-E7145624E231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56A-F6A2-47C1-9B10-EB708FB51F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3DD3-F745-4820-8149-E7145624E231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56A-F6A2-47C1-9B10-EB708FB51F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5333DD3-F745-4820-8149-E7145624E231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56A-F6A2-47C1-9B10-EB708FB51F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333DD3-F745-4820-8149-E7145624E231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44256A-F6A2-47C1-9B10-EB708FB51F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333DD3-F745-4820-8149-E7145624E231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044256A-F6A2-47C1-9B10-EB708FB51F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716" y="1371600"/>
            <a:ext cx="8077200" cy="3277561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Public </a:t>
            </a:r>
            <a:r>
              <a:rPr lang="en-US" sz="3200" dirty="0"/>
              <a:t>Hearing</a:t>
            </a:r>
            <a:br>
              <a:rPr lang="en-US" sz="3200" dirty="0"/>
            </a:br>
            <a:r>
              <a:rPr lang="en-US" sz="3200" dirty="0"/>
              <a:t>2025 Street Reconstruction and Sewer and Water Extension</a:t>
            </a:r>
            <a:br>
              <a:rPr lang="en-US" sz="3200" dirty="0"/>
            </a:br>
            <a:r>
              <a:rPr lang="en-US" sz="3200" dirty="0"/>
              <a:t>Colonial Woods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Consider Adopting Assessments</a:t>
            </a:r>
            <a:br>
              <a:rPr lang="en-US" sz="3200" dirty="0" smtClean="0"/>
            </a:b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572000"/>
            <a:ext cx="7772400" cy="11997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March 24, 2025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13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62554" cy="4785360"/>
          </a:xfrm>
        </p:spPr>
        <p:txBody>
          <a:bodyPr>
            <a:normAutofit/>
          </a:bodyPr>
          <a:lstStyle/>
          <a:p>
            <a:r>
              <a:rPr lang="en-US" dirty="0" smtClean="0"/>
              <a:t>Open the Public Hearing</a:t>
            </a:r>
          </a:p>
          <a:p>
            <a:endParaRPr lang="en-US" dirty="0"/>
          </a:p>
          <a:p>
            <a:r>
              <a:rPr lang="en-US" dirty="0" smtClean="0"/>
              <a:t>Hearing on Proposed Assessments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sz="4000" dirty="0" smtClean="0"/>
              <a:t>Construction related questions to be addressed by contacting engineering directly</a:t>
            </a:r>
          </a:p>
          <a:p>
            <a:pPr lvl="2"/>
            <a:endParaRPr lang="en-US" sz="800" dirty="0" smtClean="0"/>
          </a:p>
          <a:p>
            <a:endParaRPr lang="en-US" dirty="0"/>
          </a:p>
          <a:p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7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676400"/>
          <a:ext cx="8229599" cy="3124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474">
                  <a:extLst>
                    <a:ext uri="{9D8B030D-6E8A-4147-A177-3AD203B41FA5}">
                      <a16:colId xmlns:a16="http://schemas.microsoft.com/office/drawing/2014/main" val="1998568052"/>
                    </a:ext>
                  </a:extLst>
                </a:gridCol>
                <a:gridCol w="2147740">
                  <a:extLst>
                    <a:ext uri="{9D8B030D-6E8A-4147-A177-3AD203B41FA5}">
                      <a16:colId xmlns:a16="http://schemas.microsoft.com/office/drawing/2014/main" val="245989700"/>
                    </a:ext>
                  </a:extLst>
                </a:gridCol>
                <a:gridCol w="1336233">
                  <a:extLst>
                    <a:ext uri="{9D8B030D-6E8A-4147-A177-3AD203B41FA5}">
                      <a16:colId xmlns:a16="http://schemas.microsoft.com/office/drawing/2014/main" val="3366004882"/>
                    </a:ext>
                  </a:extLst>
                </a:gridCol>
                <a:gridCol w="1412589">
                  <a:extLst>
                    <a:ext uri="{9D8B030D-6E8A-4147-A177-3AD203B41FA5}">
                      <a16:colId xmlns:a16="http://schemas.microsoft.com/office/drawing/2014/main" val="3408044298"/>
                    </a:ext>
                  </a:extLst>
                </a:gridCol>
                <a:gridCol w="1531563">
                  <a:extLst>
                    <a:ext uri="{9D8B030D-6E8A-4147-A177-3AD203B41FA5}">
                      <a16:colId xmlns:a16="http://schemas.microsoft.com/office/drawing/2014/main" val="2937855895"/>
                    </a:ext>
                  </a:extLst>
                </a:gridCol>
              </a:tblGrid>
              <a:tr h="43377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2024 / 2025 Street and Utility Improvement Project Funding Overview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211677"/>
                  </a:ext>
                </a:extLst>
              </a:tr>
              <a:tr h="840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Breakout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Street Reconstruction Bond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Area &amp; Unit Trunk Fund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Assessment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8072845"/>
                  </a:ext>
                </a:extLst>
              </a:tr>
              <a:tr h="4624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Street and Storm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$2,580,649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$2,580,649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30169661"/>
                  </a:ext>
                </a:extLst>
              </a:tr>
              <a:tr h="4624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Sanitary Sewer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$440,903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$261,000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$701,903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42344982"/>
                  </a:ext>
                </a:extLst>
              </a:tr>
              <a:tr h="4624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Watermain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$480,657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$261,000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$741,657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9978005"/>
                  </a:ext>
                </a:extLst>
              </a:tr>
              <a:tr h="4624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Totals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$2,580,649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$921,560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$522,000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$4,024,209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4390956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Woods Project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Woods Project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43000" y="1954776"/>
          <a:ext cx="6796532" cy="2922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Worksheet" r:id="rId4" imgW="4010066" imgH="1723972" progId="Excel.Sheet.12">
                  <p:embed/>
                </p:oleObj>
              </mc:Choice>
              <mc:Fallback>
                <p:oleObj name="Worksheet" r:id="rId4" imgW="4010066" imgH="1723972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954776"/>
                        <a:ext cx="6796532" cy="2922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0723" y="1295400"/>
            <a:ext cx="8462554" cy="47853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Colonial Woods Project Funding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0200"/>
            <a:ext cx="6553200" cy="37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76300" y="1447801"/>
          <a:ext cx="7505701" cy="3841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878">
                  <a:extLst>
                    <a:ext uri="{9D8B030D-6E8A-4147-A177-3AD203B41FA5}">
                      <a16:colId xmlns:a16="http://schemas.microsoft.com/office/drawing/2014/main" val="299663052"/>
                    </a:ext>
                  </a:extLst>
                </a:gridCol>
                <a:gridCol w="1100251">
                  <a:extLst>
                    <a:ext uri="{9D8B030D-6E8A-4147-A177-3AD203B41FA5}">
                      <a16:colId xmlns:a16="http://schemas.microsoft.com/office/drawing/2014/main" val="1462774565"/>
                    </a:ext>
                  </a:extLst>
                </a:gridCol>
                <a:gridCol w="1239487">
                  <a:extLst>
                    <a:ext uri="{9D8B030D-6E8A-4147-A177-3AD203B41FA5}">
                      <a16:colId xmlns:a16="http://schemas.microsoft.com/office/drawing/2014/main" val="2947164595"/>
                    </a:ext>
                  </a:extLst>
                </a:gridCol>
                <a:gridCol w="1239487">
                  <a:extLst>
                    <a:ext uri="{9D8B030D-6E8A-4147-A177-3AD203B41FA5}">
                      <a16:colId xmlns:a16="http://schemas.microsoft.com/office/drawing/2014/main" val="2110267837"/>
                    </a:ext>
                  </a:extLst>
                </a:gridCol>
                <a:gridCol w="1239487">
                  <a:extLst>
                    <a:ext uri="{9D8B030D-6E8A-4147-A177-3AD203B41FA5}">
                      <a16:colId xmlns:a16="http://schemas.microsoft.com/office/drawing/2014/main" val="4035835372"/>
                    </a:ext>
                  </a:extLst>
                </a:gridCol>
                <a:gridCol w="1178111">
                  <a:extLst>
                    <a:ext uri="{9D8B030D-6E8A-4147-A177-3AD203B41FA5}">
                      <a16:colId xmlns:a16="http://schemas.microsoft.com/office/drawing/2014/main" val="2238836194"/>
                    </a:ext>
                  </a:extLst>
                </a:gridCol>
              </a:tblGrid>
              <a:tr h="675335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2024 / 2025 Street and Utility Improvement Project Proposed Detailed Funding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390167"/>
                  </a:ext>
                </a:extLst>
              </a:tr>
              <a:tr h="620065">
                <a:tc rowSpan="3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Area &amp; Unit Trunk Fund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35325"/>
                  </a:ext>
                </a:extLst>
              </a:tr>
              <a:tr h="554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City Funds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Property Owner Connection Fees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47588"/>
                  </a:ext>
                </a:extLst>
              </a:tr>
              <a:tr h="883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Oversizing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Additional Match Costs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Additional </a:t>
                      </a:r>
                      <a:r>
                        <a:rPr lang="en-US" sz="1400" dirty="0" smtClean="0">
                          <a:effectLst/>
                        </a:rPr>
                        <a:t>Match Connection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Standard Connection Fee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262308"/>
                  </a:ext>
                </a:extLst>
              </a:tr>
              <a:tr h="554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Sanitary</a:t>
                      </a:r>
                      <a:r>
                        <a:rPr lang="en-US" sz="1400" baseline="0" dirty="0" smtClean="0">
                          <a:effectLst/>
                        </a:rPr>
                        <a:t> Sewer &amp; </a:t>
                      </a:r>
                      <a:r>
                        <a:rPr lang="en-US" sz="1400" baseline="0" dirty="0" err="1" smtClean="0">
                          <a:effectLst/>
                        </a:rPr>
                        <a:t>Watermain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$247,455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$229,332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$229,332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$215,441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$921,560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9373835"/>
                  </a:ext>
                </a:extLst>
              </a:tr>
              <a:tr h="554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$476,787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$444,773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$921,560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320712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4528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Consultation with installers determined</a:t>
            </a:r>
            <a:r>
              <a:rPr lang="en-US" dirty="0"/>
              <a:t>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Well replacement </a:t>
            </a:r>
            <a:r>
              <a:rPr lang="en-US" dirty="0" smtClean="0"/>
              <a:t>$</a:t>
            </a:r>
            <a:r>
              <a:rPr lang="en-US" dirty="0"/>
              <a:t>15,000 - $25,000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Septic system replacement $25,000 - $30,000 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Avg</a:t>
            </a:r>
            <a:r>
              <a:rPr lang="en-US" dirty="0"/>
              <a:t> </a:t>
            </a:r>
            <a:r>
              <a:rPr lang="en-US" dirty="0" smtClean="0"/>
              <a:t>combined replacement $</a:t>
            </a:r>
            <a:r>
              <a:rPr lang="en-US" dirty="0"/>
              <a:t>40,000 - $</a:t>
            </a:r>
            <a:r>
              <a:rPr lang="en-US" dirty="0" smtClean="0"/>
              <a:t>60,000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Not required to connect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</a:t>
            </a:r>
            <a:r>
              <a:rPr lang="en-US" dirty="0" smtClean="0"/>
              <a:t>nless known non-compliance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Compliance determined by an approved inspector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9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No point of sale requirement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Common for the buyer to require inspection triggering upgrade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844753"/>
            <a:ext cx="6112454" cy="51552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990599" y="-1429503"/>
          <a:ext cx="7301987" cy="9430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Acrobat Document" r:id="rId3" imgW="3373560" imgH="4356000" progId="AcroExch.Document.DC">
                  <p:embed/>
                </p:oleObj>
              </mc:Choice>
              <mc:Fallback>
                <p:oleObj name="Acrobat Document" r:id="rId3" imgW="3373560" imgH="4356000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599" y="-1429503"/>
                        <a:ext cx="7301987" cy="9430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08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205787" cy="5181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endParaRPr lang="en-US" sz="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June 10, </a:t>
            </a:r>
            <a:r>
              <a:rPr lang="en-US" sz="2800" dirty="0" smtClean="0"/>
              <a:t>2024, Approved </a:t>
            </a:r>
            <a:r>
              <a:rPr lang="en-US" sz="2800" dirty="0"/>
              <a:t>the Feasibility </a:t>
            </a:r>
            <a:r>
              <a:rPr lang="en-US" sz="2800" dirty="0" smtClean="0"/>
              <a:t>Study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Identified Cost to be Assessed - $18,000 per unit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July 8</a:t>
            </a:r>
            <a:r>
              <a:rPr lang="en-US" sz="2800" dirty="0" smtClean="0"/>
              <a:t>, 2024, Public hearing on </a:t>
            </a:r>
            <a:r>
              <a:rPr lang="en-US" sz="2800" dirty="0" smtClean="0"/>
              <a:t>Improvements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60 </a:t>
            </a:r>
            <a:r>
              <a:rPr lang="en-US" sz="2800" dirty="0"/>
              <a:t>day petition </a:t>
            </a:r>
            <a:r>
              <a:rPr lang="en-US" sz="2800" dirty="0" smtClean="0"/>
              <a:t>period and no </a:t>
            </a:r>
            <a:r>
              <a:rPr lang="en-US" sz="2800" dirty="0"/>
              <a:t>valid petitions against the project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Ordered </a:t>
            </a:r>
            <a:r>
              <a:rPr lang="en-US" sz="2800" dirty="0"/>
              <a:t>project, approved the plans &amp;</a:t>
            </a:r>
            <a:r>
              <a:rPr lang="en-US" sz="2800" dirty="0" smtClean="0"/>
              <a:t> specs </a:t>
            </a:r>
            <a:r>
              <a:rPr lang="en-US" sz="2800" dirty="0"/>
              <a:t>and authorized the ad for </a:t>
            </a:r>
            <a:r>
              <a:rPr lang="en-US" sz="2800" dirty="0" smtClean="0"/>
              <a:t>bid,</a:t>
            </a:r>
            <a:r>
              <a:rPr lang="en-US" sz="2800" dirty="0"/>
              <a:t> December 9, 2024</a:t>
            </a:r>
            <a:r>
              <a:rPr lang="en-US" sz="28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Project includes other improvements within the City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0" y="260350"/>
          <a:ext cx="9156878" cy="5925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Acrobat Document" r:id="rId3" imgW="11658331" imgH="7543680" progId="AcroExch.Document.DC">
                  <p:embed/>
                </p:oleObj>
              </mc:Choice>
              <mc:Fallback>
                <p:oleObj name="Acrobat Document" r:id="rId3" imgW="11658331" imgH="7543680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60350"/>
                        <a:ext cx="9156878" cy="5925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8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66800"/>
            <a:ext cx="81534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Received Bids on </a:t>
            </a:r>
            <a:r>
              <a:rPr lang="en-US" dirty="0"/>
              <a:t>February 11, </a:t>
            </a:r>
            <a:r>
              <a:rPr lang="en-US" dirty="0" smtClean="0"/>
              <a:t>2025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Bids were within the planned budget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Consider Adopting Assessments, March 24, 2025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dirty="0"/>
              <a:t>A</a:t>
            </a:r>
            <a:r>
              <a:rPr lang="en-US" dirty="0" smtClean="0"/>
              <a:t>ssessment </a:t>
            </a:r>
            <a:r>
              <a:rPr lang="en-US" dirty="0"/>
              <a:t>a</a:t>
            </a:r>
            <a:r>
              <a:rPr lang="en-US" dirty="0" smtClean="0"/>
              <a:t>doption procedures require a public hearing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To appeal </a:t>
            </a:r>
            <a:r>
              <a:rPr lang="en-US" dirty="0"/>
              <a:t>the amount of an </a:t>
            </a:r>
            <a:r>
              <a:rPr lang="en-US" dirty="0" smtClean="0"/>
              <a:t>assessment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Property owner to submit a signed written objection filed </a:t>
            </a:r>
            <a:r>
              <a:rPr lang="en-US" dirty="0"/>
              <a:t>with the municipal clerk </a:t>
            </a:r>
            <a:r>
              <a:rPr lang="en-US" dirty="0" smtClean="0"/>
              <a:t>at the public hearing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563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otal </a:t>
            </a:r>
            <a:r>
              <a:rPr lang="en-US" dirty="0"/>
              <a:t>sanitary sewer and water project cost with contingencies and overhead $1,211,460.00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proposed funding is as follows: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    $522,000.00</a:t>
            </a:r>
            <a:r>
              <a:rPr lang="en-US" dirty="0"/>
              <a:t>		</a:t>
            </a:r>
            <a:r>
              <a:rPr lang="en-US" dirty="0" smtClean="0"/>
              <a:t>Assessments 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    </a:t>
            </a:r>
            <a:r>
              <a:rPr lang="en-US" u="sng" dirty="0" smtClean="0"/>
              <a:t>$689,460.00  </a:t>
            </a:r>
            <a:r>
              <a:rPr lang="en-US" dirty="0"/>
              <a:t>	</a:t>
            </a:r>
            <a:r>
              <a:rPr lang="en-US" dirty="0" smtClean="0"/>
              <a:t>Trunk </a:t>
            </a:r>
            <a:r>
              <a:rPr lang="en-US" dirty="0"/>
              <a:t>Area &amp;</a:t>
            </a:r>
            <a:r>
              <a:rPr lang="en-US" dirty="0" smtClean="0"/>
              <a:t> </a:t>
            </a:r>
            <a:r>
              <a:rPr lang="en-US" dirty="0"/>
              <a:t>Unit </a:t>
            </a:r>
            <a:r>
              <a:rPr lang="en-US" dirty="0" smtClean="0"/>
              <a:t>Fund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/>
              <a:t>$</a:t>
            </a:r>
            <a:r>
              <a:rPr lang="en-US" dirty="0" smtClean="0"/>
              <a:t>1,211,460.00		Total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62554" cy="4785360"/>
          </a:xfrm>
        </p:spPr>
        <p:txBody>
          <a:bodyPr>
            <a:normAutofit/>
          </a:bodyPr>
          <a:lstStyle/>
          <a:p>
            <a:r>
              <a:rPr lang="en-US" dirty="0" smtClean="0"/>
              <a:t>$18,000 </a:t>
            </a:r>
            <a:r>
              <a:rPr lang="en-US" dirty="0"/>
              <a:t>May be assessed through </a:t>
            </a:r>
            <a:r>
              <a:rPr lang="en-US" dirty="0" smtClean="0"/>
              <a:t>property taxes </a:t>
            </a:r>
            <a:r>
              <a:rPr lang="en-US" dirty="0"/>
              <a:t>15 </a:t>
            </a:r>
            <a:r>
              <a:rPr lang="en-US" dirty="0" err="1"/>
              <a:t>yrs</a:t>
            </a:r>
            <a:r>
              <a:rPr lang="en-US" dirty="0"/>
              <a:t> </a:t>
            </a:r>
            <a:r>
              <a:rPr lang="en-US" dirty="0" smtClean="0"/>
              <a:t>(Interest is </a:t>
            </a:r>
            <a:r>
              <a:rPr lang="en-US" dirty="0"/>
              <a:t>the City’s bond rate plus 2</a:t>
            </a:r>
            <a:r>
              <a:rPr lang="en-US" dirty="0" smtClean="0"/>
              <a:t>%) 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5% interest rate</a:t>
            </a:r>
          </a:p>
          <a:p>
            <a:pPr lvl="2"/>
            <a:r>
              <a:rPr lang="en-US" dirty="0"/>
              <a:t>1,735/</a:t>
            </a:r>
            <a:r>
              <a:rPr lang="en-US" dirty="0" err="1"/>
              <a:t>yr</a:t>
            </a:r>
            <a:endParaRPr lang="en-US" dirty="0"/>
          </a:p>
          <a:p>
            <a:pPr lvl="2"/>
            <a:r>
              <a:rPr lang="en-US" dirty="0"/>
              <a:t>$145/month</a:t>
            </a:r>
          </a:p>
          <a:p>
            <a:pPr lvl="2"/>
            <a:endParaRPr lang="en-US" sz="800" dirty="0" smtClean="0"/>
          </a:p>
          <a:p>
            <a:r>
              <a:rPr lang="en-US" dirty="0" smtClean="0"/>
              <a:t>Connections NOT required unless non-compliant</a:t>
            </a:r>
          </a:p>
          <a:p>
            <a:pPr lvl="1"/>
            <a:r>
              <a:rPr lang="en-US" dirty="0" smtClean="0"/>
              <a:t>Cannot connect until late fall 2025</a:t>
            </a:r>
            <a:endParaRPr lang="en-US" dirty="0"/>
          </a:p>
          <a:p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 Amortization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143812"/>
              </p:ext>
            </p:extLst>
          </p:nvPr>
        </p:nvGraphicFramePr>
        <p:xfrm>
          <a:off x="609600" y="990600"/>
          <a:ext cx="8229600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13636225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13980865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034521780"/>
                    </a:ext>
                  </a:extLst>
                </a:gridCol>
              </a:tblGrid>
              <a:tr h="914399">
                <a:tc gridSpan="3">
                  <a:txBody>
                    <a:bodyPr/>
                    <a:lstStyle/>
                    <a:p>
                      <a:r>
                        <a:rPr lang="en-US" sz="3200" dirty="0" smtClean="0"/>
                        <a:t>Costs at the Time</a:t>
                      </a:r>
                      <a:r>
                        <a:rPr lang="en-US" sz="3200" baseline="0" dirty="0" smtClean="0"/>
                        <a:t> of Connection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713127"/>
                  </a:ext>
                </a:extLst>
              </a:tr>
              <a:tr h="100075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Connection Fees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r>
                        <a:rPr lang="en-US" sz="1800" dirty="0" smtClean="0"/>
                        <a:t>              Standard   $7,703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            Additional</a:t>
                      </a:r>
                      <a:r>
                        <a:rPr lang="en-US" sz="1800" baseline="0" dirty="0" smtClean="0"/>
                        <a:t> $7,908**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Due at the Time of Connection*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 $15,611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25457"/>
                  </a:ext>
                </a:extLst>
              </a:tr>
              <a:tr h="8280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Estimated</a:t>
                      </a:r>
                      <a:r>
                        <a:rPr lang="en-US" sz="2000" baseline="0" dirty="0" smtClean="0"/>
                        <a:t> Construction C</a:t>
                      </a:r>
                      <a:r>
                        <a:rPr lang="en-US" sz="2000" dirty="0" smtClean="0"/>
                        <a:t>ost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Private property </a:t>
                      </a:r>
                      <a:r>
                        <a:rPr lang="en-US" sz="2000" dirty="0" smtClean="0"/>
                        <a:t>specific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~$10,000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21027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MCES Connection Fee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Due with Connection Permit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$2,485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56693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" y="4724400"/>
            <a:ext cx="8382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* Can be assessed to spread out the obligation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** Based on Feasibility Cost Estimate – updated upon project completion. Will be amortized annually.</a:t>
            </a:r>
            <a:endParaRPr lang="en-US" sz="24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350678"/>
              </p:ext>
            </p:extLst>
          </p:nvPr>
        </p:nvGraphicFramePr>
        <p:xfrm>
          <a:off x="685801" y="1371601"/>
          <a:ext cx="7772399" cy="4322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599">
                  <a:extLst>
                    <a:ext uri="{9D8B030D-6E8A-4147-A177-3AD203B41FA5}">
                      <a16:colId xmlns:a16="http://schemas.microsoft.com/office/drawing/2014/main" val="4015728521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409846016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204909678"/>
                    </a:ext>
                  </a:extLst>
                </a:gridCol>
              </a:tblGrid>
              <a:tr h="5259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 dirty="0">
                          <a:effectLst/>
                        </a:rPr>
                        <a:t>Task Number</a:t>
                      </a:r>
                      <a:endParaRPr lang="en-US" sz="1400" kern="800" spc="110" dirty="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 dirty="0">
                          <a:effectLst/>
                        </a:rPr>
                        <a:t>Task </a:t>
                      </a:r>
                    </a:p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 dirty="0">
                          <a:effectLst/>
                        </a:rPr>
                        <a:t>Description</a:t>
                      </a:r>
                      <a:endParaRPr lang="en-US" sz="1400" kern="800" spc="110" dirty="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 dirty="0">
                          <a:effectLst/>
                        </a:rPr>
                        <a:t>Completion Date</a:t>
                      </a:r>
                      <a:endParaRPr lang="en-US" sz="1400" kern="800" spc="110" dirty="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5675040"/>
                  </a:ext>
                </a:extLst>
              </a:tr>
              <a:tr h="46894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>
                          <a:effectLst/>
                        </a:rPr>
                        <a:t>1</a:t>
                      </a:r>
                      <a:endParaRPr lang="en-US" sz="1400" kern="800" spc="11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 dirty="0">
                          <a:effectLst/>
                        </a:rPr>
                        <a:t>Accept Feasibility and Order Public Hearing</a:t>
                      </a:r>
                      <a:endParaRPr lang="en-US" sz="1400" kern="800" spc="110" dirty="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>
                          <a:effectLst/>
                        </a:rPr>
                        <a:t>June 10, 2024</a:t>
                      </a:r>
                      <a:endParaRPr lang="en-US" sz="1400" kern="800" spc="11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8396963"/>
                  </a:ext>
                </a:extLst>
              </a:tr>
              <a:tr h="46894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>
                          <a:effectLst/>
                        </a:rPr>
                        <a:t>2</a:t>
                      </a:r>
                      <a:endParaRPr lang="en-US" sz="1400" kern="800" spc="11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 dirty="0">
                          <a:effectLst/>
                        </a:rPr>
                        <a:t>Public </a:t>
                      </a:r>
                      <a:r>
                        <a:rPr lang="en-US" sz="1400" kern="800" spc="110" dirty="0" smtClean="0">
                          <a:effectLst/>
                        </a:rPr>
                        <a:t>Hearing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 dirty="0">
                          <a:effectLst/>
                        </a:rPr>
                        <a:t>July </a:t>
                      </a:r>
                      <a:r>
                        <a:rPr lang="en-US" sz="1400" kern="800" spc="110" dirty="0" smtClean="0">
                          <a:effectLst/>
                        </a:rPr>
                        <a:t>22, 2024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4782335"/>
                  </a:ext>
                </a:extLst>
              </a:tr>
              <a:tr h="46894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>
                          <a:effectLst/>
                        </a:rPr>
                        <a:t>3</a:t>
                      </a:r>
                      <a:endParaRPr lang="en-US" sz="1400" kern="800" spc="11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 dirty="0">
                          <a:effectLst/>
                        </a:rPr>
                        <a:t>60 days of no action of the City Council </a:t>
                      </a:r>
                      <a:r>
                        <a:rPr lang="en-US" sz="1400" kern="800" spc="110" dirty="0" smtClean="0">
                          <a:effectLst/>
                        </a:rPr>
                        <a:t>Ends</a:t>
                      </a:r>
                      <a:endParaRPr lang="en-US" sz="1400" kern="800" spc="110" dirty="0" smtClean="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 dirty="0" smtClean="0">
                          <a:effectLst/>
                        </a:rPr>
                        <a:t>Sept 20, 2024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9403753"/>
                  </a:ext>
                </a:extLst>
              </a:tr>
              <a:tr h="46894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>
                          <a:effectLst/>
                        </a:rPr>
                        <a:t>4</a:t>
                      </a:r>
                      <a:endParaRPr lang="en-US" sz="1400" kern="800" spc="11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>
                          <a:effectLst/>
                        </a:rPr>
                        <a:t>Authorize Preparation of the Plans and Specifications</a:t>
                      </a:r>
                      <a:endParaRPr lang="en-US" sz="1400" kern="800" spc="11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 baseline="0" dirty="0" smtClean="0">
                          <a:effectLst/>
                        </a:rPr>
                        <a:t>October 14</a:t>
                      </a:r>
                      <a:r>
                        <a:rPr lang="en-US" sz="1400" kern="800" spc="110" dirty="0" smtClean="0">
                          <a:effectLst/>
                        </a:rPr>
                        <a:t>, </a:t>
                      </a:r>
                      <a:r>
                        <a:rPr lang="en-US" sz="1400" kern="800" spc="110" dirty="0">
                          <a:effectLst/>
                        </a:rPr>
                        <a:t>2024</a:t>
                      </a:r>
                      <a:endParaRPr lang="en-US" sz="1400" kern="800" spc="110" dirty="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698513"/>
                  </a:ext>
                </a:extLst>
              </a:tr>
              <a:tr h="51361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>
                          <a:effectLst/>
                        </a:rPr>
                        <a:t>5</a:t>
                      </a:r>
                      <a:endParaRPr lang="en-US" sz="1400" kern="800" spc="11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>
                          <a:effectLst/>
                        </a:rPr>
                        <a:t>Authorize the Ad for Bid</a:t>
                      </a:r>
                      <a:endParaRPr lang="en-US" sz="1400" kern="800" spc="11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>
                          <a:effectLst/>
                        </a:rPr>
                        <a:t>December 9, 2024</a:t>
                      </a:r>
                      <a:endParaRPr lang="en-US" sz="1400" kern="800" spc="11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0101700"/>
                  </a:ext>
                </a:extLst>
              </a:tr>
              <a:tr h="46894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>
                          <a:effectLst/>
                        </a:rPr>
                        <a:t>6</a:t>
                      </a:r>
                      <a:endParaRPr lang="en-US" sz="1400" kern="800" spc="11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>
                          <a:effectLst/>
                        </a:rPr>
                        <a:t>Award a Construction Contract</a:t>
                      </a:r>
                      <a:endParaRPr lang="en-US" sz="1400" kern="800" spc="11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 dirty="0" smtClean="0">
                          <a:effectLst/>
                        </a:rPr>
                        <a:t>March</a:t>
                      </a:r>
                      <a:r>
                        <a:rPr lang="en-US" sz="1400" kern="800" spc="110" baseline="0" dirty="0" smtClean="0">
                          <a:effectLst/>
                        </a:rPr>
                        <a:t> 24,</a:t>
                      </a:r>
                      <a:r>
                        <a:rPr lang="en-US" sz="1400" kern="800" spc="110" dirty="0" smtClean="0">
                          <a:effectLst/>
                        </a:rPr>
                        <a:t> </a:t>
                      </a:r>
                      <a:r>
                        <a:rPr lang="en-US" sz="1400" kern="800" spc="110" dirty="0">
                          <a:effectLst/>
                        </a:rPr>
                        <a:t>2025</a:t>
                      </a:r>
                      <a:endParaRPr lang="en-US" sz="1400" kern="800" spc="110" dirty="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751314"/>
                  </a:ext>
                </a:extLst>
              </a:tr>
              <a:tr h="46894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>
                          <a:effectLst/>
                        </a:rPr>
                        <a:t>7</a:t>
                      </a:r>
                      <a:endParaRPr lang="en-US" sz="1400" kern="800" spc="11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 dirty="0">
                          <a:effectLst/>
                        </a:rPr>
                        <a:t>Start Construction</a:t>
                      </a:r>
                      <a:endParaRPr lang="en-US" sz="1400" kern="800" spc="110" dirty="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 dirty="0" smtClean="0">
                          <a:effectLst/>
                        </a:rPr>
                        <a:t>April </a:t>
                      </a:r>
                      <a:r>
                        <a:rPr lang="en-US" sz="1400" kern="800" spc="110" dirty="0">
                          <a:effectLst/>
                        </a:rPr>
                        <a:t>2025</a:t>
                      </a:r>
                      <a:endParaRPr lang="en-US" sz="1400" kern="800" spc="110" dirty="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7711179"/>
                  </a:ext>
                </a:extLst>
              </a:tr>
              <a:tr h="46894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>
                          <a:effectLst/>
                        </a:rPr>
                        <a:t>8</a:t>
                      </a:r>
                      <a:endParaRPr lang="en-US" sz="1400" kern="800" spc="11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>
                          <a:effectLst/>
                        </a:rPr>
                        <a:t>Complete Construction </a:t>
                      </a:r>
                      <a:endParaRPr lang="en-US" sz="1400" kern="800" spc="11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spc="110" dirty="0" smtClean="0">
                          <a:effectLst/>
                        </a:rPr>
                        <a:t>Spring,</a:t>
                      </a:r>
                      <a:r>
                        <a:rPr lang="en-US" sz="1400" kern="800" spc="110" baseline="0" dirty="0" smtClean="0">
                          <a:effectLst/>
                        </a:rPr>
                        <a:t> 2026</a:t>
                      </a:r>
                      <a:endParaRPr lang="en-US" sz="1400" kern="800" spc="110" dirty="0">
                        <a:solidFill>
                          <a:srgbClr val="3D3B3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528299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Schedule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B38790B-4830-4CFA-9056-8348CE3FCA83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E7DF29FB-E360-4FD4-967A-53F9277C6094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F9AA406-DE4D-4A08-95CB-5775621E9512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0D76ECBF-58DE-4185-9FF8-340F395A9FE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A2BBCF4-A789-4F00-BD9E-D4BAC84746A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9B30E143-69B8-4AF4-90A6-7CB9D44701E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1A4B98A4-EE5D-44B1-9BC3-BCCDCBB6CCE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A080A11-3BA7-4A2E-AFC2-68422C8EFB3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6E4FE86-9527-4934-9496-A241A077385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35D3BCC-264E-46EF-B448-490F69B878A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A591799-B83B-4013-A378-B3FA646354A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333C2E0-817B-41C1-A3DF-18627E04D64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EC51303-ADDF-49C4-B9C8-E2D50471E902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7071137-D547-4111-98F5-05514C54E0E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FC644C3-71B4-4D55-BF7E-167296FE023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5290</TotalTime>
  <Words>627</Words>
  <Application>Microsoft Office PowerPoint</Application>
  <PresentationFormat>On-screen Show (4:3)</PresentationFormat>
  <Paragraphs>163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Acrobat Document</vt:lpstr>
      <vt:lpstr>Worksheet</vt:lpstr>
      <vt:lpstr> Public Hearing 2025 Street Reconstruction and Sewer and Water Extension Colonial Woods  Consider Adopting Assessments  </vt:lpstr>
      <vt:lpstr>PowerPoint Presentation</vt:lpstr>
      <vt:lpstr>Background</vt:lpstr>
      <vt:lpstr>PowerPoint Presentation</vt:lpstr>
      <vt:lpstr>Background</vt:lpstr>
      <vt:lpstr>PowerPoint Presentation</vt:lpstr>
      <vt:lpstr>Assessment Amortization Example</vt:lpstr>
      <vt:lpstr> </vt:lpstr>
      <vt:lpstr>Schedule </vt:lpstr>
      <vt:lpstr>Next Steps</vt:lpstr>
      <vt:lpstr>Colonial Woods Project Funding</vt:lpstr>
      <vt:lpstr>Colonial Woods Project Funding</vt:lpstr>
      <vt:lpstr>Colonial Woods Project Funding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Wellhead Protection Plan Part II</dc:title>
  <dc:creator>Addison Lewis</dc:creator>
  <cp:lastModifiedBy>Diane Hankee</cp:lastModifiedBy>
  <cp:revision>339</cp:revision>
  <cp:lastPrinted>2025-03-24T20:57:18Z</cp:lastPrinted>
  <dcterms:created xsi:type="dcterms:W3CDTF">2014-09-22T21:29:51Z</dcterms:created>
  <dcterms:modified xsi:type="dcterms:W3CDTF">2025-03-24T21:57:11Z</dcterms:modified>
</cp:coreProperties>
</file>