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6"/>
  </p:sldMasterIdLst>
  <p:notesMasterIdLst>
    <p:notesMasterId r:id="rId33"/>
  </p:notesMasterIdLst>
  <p:handoutMasterIdLst>
    <p:handoutMasterId r:id="rId34"/>
  </p:handoutMasterIdLst>
  <p:sldIdLst>
    <p:sldId id="256" r:id="rId17"/>
    <p:sldId id="351" r:id="rId18"/>
    <p:sldId id="349" r:id="rId19"/>
    <p:sldId id="363" r:id="rId20"/>
    <p:sldId id="344" r:id="rId21"/>
    <p:sldId id="375" r:id="rId22"/>
    <p:sldId id="371" r:id="rId23"/>
    <p:sldId id="369" r:id="rId24"/>
    <p:sldId id="326" r:id="rId25"/>
    <p:sldId id="374" r:id="rId26"/>
    <p:sldId id="322" r:id="rId27"/>
    <p:sldId id="364" r:id="rId28"/>
    <p:sldId id="355" r:id="rId29"/>
    <p:sldId id="352" r:id="rId30"/>
    <p:sldId id="370" r:id="rId31"/>
    <p:sldId id="373" r:id="rId3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y Kennedy" initials="JK" lastIdx="6" clrIdx="0"/>
  <p:cmAuthor id="1" name="Diane Hankee" initials="DH" lastIdx="1" clrIdx="1">
    <p:extLst>
      <p:ext uri="{19B8F6BF-5375-455C-9EA6-DF929625EA0E}">
        <p15:presenceInfo xmlns:p15="http://schemas.microsoft.com/office/powerpoint/2012/main" userId="S-1-5-21-854245398-2025429265-839522115-20212" providerId="AD"/>
      </p:ext>
    </p:extLst>
  </p:cmAuthor>
  <p:cmAuthor id="2" name="Jim Stremel" initials="JS" lastIdx="4" clrIdx="2">
    <p:extLst>
      <p:ext uri="{19B8F6BF-5375-455C-9EA6-DF929625EA0E}">
        <p15:presenceInfo xmlns:p15="http://schemas.microsoft.com/office/powerpoint/2012/main" userId="S-1-5-21-2090408239-1683365091-1850952788-60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6370" autoAdjust="0"/>
  </p:normalViewPr>
  <p:slideViewPr>
    <p:cSldViewPr>
      <p:cViewPr varScale="1">
        <p:scale>
          <a:sx n="115" d="100"/>
          <a:sy n="115" d="100"/>
        </p:scale>
        <p:origin x="124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268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34" Type="http://schemas.openxmlformats.org/officeDocument/2006/relationships/handoutMaster" Target="handoutMasters/handoutMaster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presProps" Target="presProps.xml"/><Relationship Id="rId10" Type="http://schemas.openxmlformats.org/officeDocument/2006/relationships/customXml" Target="../customXml/item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C7EF40-F317-4410-84B9-FA6044B361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A313A8-B033-4CE3-9EF3-4786001428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88584-C1BA-4D90-82C2-9A6374CF6B57}" type="datetimeFigureOut">
              <a:rPr lang="en-US" smtClean="0"/>
              <a:t>3/24/2025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631FDD-755F-4557-B6BD-2E547589D0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431A24-55A8-4F6E-B9CF-6FE2097F26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ACDF0-9E8E-4B78-9981-D561DAC112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246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7568B-372E-4E2A-99DA-9E2AC53CA75F}" type="datetimeFigureOut">
              <a:rPr lang="en-US" smtClean="0"/>
              <a:pPr/>
              <a:t>3/24/2025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FC319-C4A7-45DA-B007-C858498FF6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08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FC319-C4A7-45DA-B007-C858498FF68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70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Age Colonial ~45 </a:t>
            </a:r>
            <a:r>
              <a:rPr lang="en-US" dirty="0" err="1" smtClean="0"/>
              <a:t>yr</a:t>
            </a:r>
            <a:r>
              <a:rPr lang="en-US" dirty="0" smtClean="0"/>
              <a:t> 4 of 29</a:t>
            </a:r>
          </a:p>
          <a:p>
            <a:r>
              <a:rPr lang="en-US" dirty="0" smtClean="0"/>
              <a:t>PH ~ 45 </a:t>
            </a:r>
            <a:r>
              <a:rPr lang="en-US" dirty="0" err="1" smtClean="0"/>
              <a:t>yr</a:t>
            </a:r>
            <a:r>
              <a:rPr lang="en-US" dirty="0" smtClean="0"/>
              <a:t> 2 of 30</a:t>
            </a:r>
          </a:p>
          <a:p>
            <a:endParaRPr lang="en-US" dirty="0"/>
          </a:p>
          <a:p>
            <a:r>
              <a:rPr lang="en-US" dirty="0" smtClean="0"/>
              <a:t>Well separation required as septic's are replaced proposed challenges especially in PH.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FC319-C4A7-45DA-B007-C858498FF68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759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Sewer and water funded through assessments and </a:t>
            </a:r>
            <a:r>
              <a:rPr lang="en-US" dirty="0" err="1" smtClean="0"/>
              <a:t>a&amp;u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FC319-C4A7-45DA-B007-C858498FF68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98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Sewer and water funded through assessments and </a:t>
            </a:r>
            <a:r>
              <a:rPr lang="en-US" dirty="0" err="1" smtClean="0"/>
              <a:t>a&amp;u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FC319-C4A7-45DA-B007-C858498FF68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540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5333DD3-F745-4820-8149-E7145624E231}" type="datetimeFigureOut">
              <a:rPr lang="en-US" smtClean="0"/>
              <a:pPr/>
              <a:t>3/24/2025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044256A-F6A2-47C1-9B10-EB708FB51F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249777"/>
            <a:ext cx="821436" cy="527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3DD3-F745-4820-8149-E7145624E231}" type="datetimeFigureOut">
              <a:rPr lang="en-US" smtClean="0"/>
              <a:pPr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256A-F6A2-47C1-9B10-EB708FB51F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3DD3-F745-4820-8149-E7145624E231}" type="datetimeFigureOut">
              <a:rPr lang="en-US" smtClean="0"/>
              <a:pPr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256A-F6A2-47C1-9B10-EB708FB51F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3DD3-F745-4820-8149-E7145624E231}" type="datetimeFigureOut">
              <a:rPr lang="en-US" smtClean="0"/>
              <a:pPr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256A-F6A2-47C1-9B10-EB708FB51F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249777"/>
            <a:ext cx="821436" cy="527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3DD3-F745-4820-8149-E7145624E231}" type="datetimeFigureOut">
              <a:rPr lang="en-US" smtClean="0"/>
              <a:pPr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256A-F6A2-47C1-9B10-EB708FB51F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3DD3-F745-4820-8149-E7145624E231}" type="datetimeFigureOut">
              <a:rPr lang="en-US" smtClean="0"/>
              <a:pPr/>
              <a:t>3/24/2025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256A-F6A2-47C1-9B10-EB708FB51F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3DD3-F745-4820-8149-E7145624E231}" type="datetimeFigureOut">
              <a:rPr lang="en-US" smtClean="0"/>
              <a:pPr/>
              <a:t>3/24/2025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256A-F6A2-47C1-9B10-EB708FB51F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3DD3-F745-4820-8149-E7145624E231}" type="datetimeFigureOut">
              <a:rPr lang="en-US" smtClean="0"/>
              <a:pPr/>
              <a:t>3/24/2025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256A-F6A2-47C1-9B10-EB708FB51F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3DD3-F745-4820-8149-E7145624E231}" type="datetimeFigureOut">
              <a:rPr lang="en-US" smtClean="0"/>
              <a:pPr/>
              <a:t>3/24/2025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256A-F6A2-47C1-9B10-EB708FB51F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25333DD3-F745-4820-8149-E7145624E231}" type="datetimeFigureOut">
              <a:rPr lang="en-US" smtClean="0"/>
              <a:pPr/>
              <a:t>3/24/2025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256A-F6A2-47C1-9B10-EB708FB51F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5333DD3-F745-4820-8149-E7145624E231}" type="datetimeFigureOut">
              <a:rPr lang="en-US" smtClean="0"/>
              <a:pPr/>
              <a:t>3/24/2025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044256A-F6A2-47C1-9B10-EB708FB51F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5333DD3-F745-4820-8149-E7145624E231}" type="datetimeFigureOut">
              <a:rPr lang="en-US" smtClean="0"/>
              <a:pPr/>
              <a:t>3/24/2025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044256A-F6A2-47C1-9B10-EB708FB51F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716" y="1371600"/>
            <a:ext cx="8077200" cy="3277561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Public </a:t>
            </a:r>
            <a:r>
              <a:rPr lang="en-US" sz="3200" dirty="0"/>
              <a:t>Hearing</a:t>
            </a:r>
            <a:br>
              <a:rPr lang="en-US" sz="3200" dirty="0"/>
            </a:br>
            <a:r>
              <a:rPr lang="en-US" sz="3200" dirty="0"/>
              <a:t>2025 Street Reconstruction and Sewer and Water Extension</a:t>
            </a:r>
            <a:br>
              <a:rPr lang="en-US" sz="3200" dirty="0"/>
            </a:br>
            <a:r>
              <a:rPr lang="en-US" sz="3200" dirty="0"/>
              <a:t>Pine </a:t>
            </a:r>
            <a:r>
              <a:rPr lang="en-US" sz="3200" dirty="0" smtClean="0"/>
              <a:t>Haven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Consider Adopting Assessments</a:t>
            </a:r>
            <a:br>
              <a:rPr lang="en-US" sz="3200" dirty="0" smtClean="0"/>
            </a:br>
            <a:r>
              <a:rPr lang="en-US" sz="3200" dirty="0" smtClean="0"/>
              <a:t>	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572000"/>
            <a:ext cx="7772400" cy="119970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March 24, 2025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130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462554" cy="4785360"/>
          </a:xfrm>
        </p:spPr>
        <p:txBody>
          <a:bodyPr>
            <a:normAutofit/>
          </a:bodyPr>
          <a:lstStyle/>
          <a:p>
            <a:r>
              <a:rPr lang="en-US" dirty="0" smtClean="0"/>
              <a:t>Open the Public Hearing</a:t>
            </a:r>
          </a:p>
          <a:p>
            <a:endParaRPr lang="en-US" dirty="0"/>
          </a:p>
          <a:p>
            <a:r>
              <a:rPr lang="en-US" dirty="0" smtClean="0"/>
              <a:t>Hearing on Proposed Assessments</a:t>
            </a:r>
          </a:p>
          <a:p>
            <a:endParaRPr lang="en-US" dirty="0"/>
          </a:p>
          <a:p>
            <a:pPr marL="109728" indent="0">
              <a:buNone/>
            </a:pPr>
            <a:r>
              <a:rPr lang="en-US" sz="4000" dirty="0" smtClean="0"/>
              <a:t>Construction related questions to be addressed by contacting engineering directly</a:t>
            </a:r>
          </a:p>
          <a:p>
            <a:pPr lvl="2"/>
            <a:endParaRPr lang="en-US" sz="800" dirty="0" smtClean="0"/>
          </a:p>
          <a:p>
            <a:endParaRPr lang="en-US" dirty="0"/>
          </a:p>
          <a:p>
            <a:endParaRPr lang="en-US" dirty="0" smtClean="0"/>
          </a:p>
          <a:p>
            <a:pPr marL="393192" lvl="1" indent="0">
              <a:buNone/>
            </a:pPr>
            <a:endParaRPr lang="en-US" dirty="0"/>
          </a:p>
          <a:p>
            <a:pPr marL="393192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70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Pine Haven Project Funding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32" y="1996316"/>
            <a:ext cx="7663336" cy="286536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4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Pine Haven Project </a:t>
            </a:r>
            <a:r>
              <a:rPr lang="en-US" dirty="0" smtClean="0"/>
              <a:t>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206571"/>
              </p:ext>
            </p:extLst>
          </p:nvPr>
        </p:nvGraphicFramePr>
        <p:xfrm>
          <a:off x="1143000" y="1954776"/>
          <a:ext cx="6796532" cy="2922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name="Worksheet" r:id="rId4" imgW="4010066" imgH="1723972" progId="Excel.Sheet.12">
                  <p:embed/>
                </p:oleObj>
              </mc:Choice>
              <mc:Fallback>
                <p:oleObj name="Worksheet" r:id="rId4" imgW="4010066" imgH="172397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3000" y="1954776"/>
                        <a:ext cx="6796532" cy="2922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23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0723" y="1295400"/>
            <a:ext cx="8462554" cy="478536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US" dirty="0" smtClean="0"/>
          </a:p>
          <a:p>
            <a:pPr marL="393192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Pine Haven Project </a:t>
            </a:r>
            <a:r>
              <a:rPr lang="en-US" dirty="0" smtClean="0"/>
              <a:t>Funding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215924"/>
              </p:ext>
            </p:extLst>
          </p:nvPr>
        </p:nvGraphicFramePr>
        <p:xfrm>
          <a:off x="1143000" y="1752600"/>
          <a:ext cx="6604000" cy="390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7" name="Worksheet" r:id="rId3" imgW="4010066" imgH="2428955" progId="Excel.Sheet.12">
                  <p:embed/>
                </p:oleObj>
              </mc:Choice>
              <mc:Fallback>
                <p:oleObj name="Worksheet" r:id="rId3" imgW="4010066" imgH="242895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1752600"/>
                        <a:ext cx="6604000" cy="3908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591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9050477"/>
              </p:ext>
            </p:extLst>
          </p:nvPr>
        </p:nvGraphicFramePr>
        <p:xfrm>
          <a:off x="819149" y="1417639"/>
          <a:ext cx="7505701" cy="41768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8878">
                  <a:extLst>
                    <a:ext uri="{9D8B030D-6E8A-4147-A177-3AD203B41FA5}">
                      <a16:colId xmlns:a16="http://schemas.microsoft.com/office/drawing/2014/main" val="299663052"/>
                    </a:ext>
                  </a:extLst>
                </a:gridCol>
                <a:gridCol w="1100251">
                  <a:extLst>
                    <a:ext uri="{9D8B030D-6E8A-4147-A177-3AD203B41FA5}">
                      <a16:colId xmlns:a16="http://schemas.microsoft.com/office/drawing/2014/main" val="1462774565"/>
                    </a:ext>
                  </a:extLst>
                </a:gridCol>
                <a:gridCol w="1239487">
                  <a:extLst>
                    <a:ext uri="{9D8B030D-6E8A-4147-A177-3AD203B41FA5}">
                      <a16:colId xmlns:a16="http://schemas.microsoft.com/office/drawing/2014/main" val="2947164595"/>
                    </a:ext>
                  </a:extLst>
                </a:gridCol>
                <a:gridCol w="1239487">
                  <a:extLst>
                    <a:ext uri="{9D8B030D-6E8A-4147-A177-3AD203B41FA5}">
                      <a16:colId xmlns:a16="http://schemas.microsoft.com/office/drawing/2014/main" val="2110267837"/>
                    </a:ext>
                  </a:extLst>
                </a:gridCol>
                <a:gridCol w="1239487">
                  <a:extLst>
                    <a:ext uri="{9D8B030D-6E8A-4147-A177-3AD203B41FA5}">
                      <a16:colId xmlns:a16="http://schemas.microsoft.com/office/drawing/2014/main" val="4035835372"/>
                    </a:ext>
                  </a:extLst>
                </a:gridCol>
                <a:gridCol w="1178111">
                  <a:extLst>
                    <a:ext uri="{9D8B030D-6E8A-4147-A177-3AD203B41FA5}">
                      <a16:colId xmlns:a16="http://schemas.microsoft.com/office/drawing/2014/main" val="2238836194"/>
                    </a:ext>
                  </a:extLst>
                </a:gridCol>
              </a:tblGrid>
              <a:tr h="639761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2024 / 2025 Street and Utility Improvement Project Proposed Detailed Funding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390167"/>
                  </a:ext>
                </a:extLst>
              </a:tr>
              <a:tr h="520889">
                <a:tc rowSpan="3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Area &amp; Unit Trunk Fund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Total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5325"/>
                  </a:ext>
                </a:extLst>
              </a:tr>
              <a:tr h="653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City Funds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Property Owner Connection Fees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47588"/>
                  </a:ext>
                </a:extLst>
              </a:tr>
              <a:tr h="10417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Oversizing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Additional Match Costs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Additional </a:t>
                      </a:r>
                      <a:r>
                        <a:rPr lang="en-US" sz="1400" dirty="0" smtClean="0">
                          <a:effectLst/>
                        </a:rPr>
                        <a:t>Match Connection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Standard Connection Fee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262308"/>
                  </a:ext>
                </a:extLst>
              </a:tr>
              <a:tr h="6539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Sanitary</a:t>
                      </a:r>
                      <a:r>
                        <a:rPr lang="en-US" sz="1400" baseline="0" dirty="0" smtClean="0">
                          <a:effectLst/>
                        </a:rPr>
                        <a:t> Sewer &amp; </a:t>
                      </a:r>
                      <a:r>
                        <a:rPr lang="en-US" sz="1400" baseline="0" dirty="0" err="1" smtClean="0">
                          <a:effectLst/>
                        </a:rPr>
                        <a:t>Watermain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$510,365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$177,810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$177,810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</a:t>
                      </a:r>
                      <a:r>
                        <a:rPr lang="en-US" sz="1400" dirty="0" smtClean="0">
                          <a:effectLst/>
                        </a:rPr>
                        <a:t>222,870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$1,088,855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9373835"/>
                  </a:ext>
                </a:extLst>
              </a:tr>
              <a:tr h="6539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$688,175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$400,680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$1,088,855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3207129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Pine Haven Area </a:t>
            </a:r>
            <a:r>
              <a:rPr lang="en-US" dirty="0" smtClean="0"/>
              <a:t>&amp; Unit Trunk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7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219200"/>
            <a:ext cx="8153400" cy="54528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Consultation with installers determined</a:t>
            </a:r>
            <a:r>
              <a:rPr lang="en-US" dirty="0"/>
              <a:t>: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Well replacement </a:t>
            </a:r>
            <a:r>
              <a:rPr lang="en-US" dirty="0" smtClean="0"/>
              <a:t>$</a:t>
            </a:r>
            <a:r>
              <a:rPr lang="en-US" dirty="0"/>
              <a:t>15,000 - $25,000 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Septic system replacement $25,000 - $30,000  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dirty="0" err="1"/>
              <a:t>Avg</a:t>
            </a:r>
            <a:r>
              <a:rPr lang="en-US" dirty="0"/>
              <a:t> </a:t>
            </a:r>
            <a:r>
              <a:rPr lang="en-US" dirty="0" smtClean="0"/>
              <a:t>combined replacement $</a:t>
            </a:r>
            <a:r>
              <a:rPr lang="en-US" dirty="0"/>
              <a:t>40,000 - $</a:t>
            </a:r>
            <a:r>
              <a:rPr lang="en-US" dirty="0" smtClean="0"/>
              <a:t>60,000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Not required to connect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U</a:t>
            </a:r>
            <a:r>
              <a:rPr lang="en-US" dirty="0" smtClean="0"/>
              <a:t>nless known non-compliance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Compliance determined by an approved inspector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9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No point of sale requirement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Common for the buyer to require inspection triggering upgrade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 lvl="2"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17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844753"/>
            <a:ext cx="6112454" cy="51552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3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863040"/>
              </p:ext>
            </p:extLst>
          </p:nvPr>
        </p:nvGraphicFramePr>
        <p:xfrm>
          <a:off x="838200" y="-457200"/>
          <a:ext cx="7391400" cy="9566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Acrobat Document" r:id="rId3" imgW="5829165" imgH="7543680" progId="AcroExch.Document.DC">
                  <p:embed/>
                </p:oleObj>
              </mc:Choice>
              <mc:Fallback>
                <p:oleObj name="Acrobat Document" r:id="rId3" imgW="5829165" imgH="7543680" progId="AcroExch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-457200"/>
                        <a:ext cx="7391400" cy="9566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12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990600"/>
            <a:ext cx="8205787" cy="52578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endParaRPr lang="en-US" sz="800" dirty="0" smtClean="0"/>
          </a:p>
          <a:p>
            <a:pPr>
              <a:lnSpc>
                <a:spcPct val="150000"/>
              </a:lnSpc>
            </a:pPr>
            <a:r>
              <a:rPr lang="en-US" sz="2800" dirty="0"/>
              <a:t>June 10, </a:t>
            </a:r>
            <a:r>
              <a:rPr lang="en-US" sz="2800" dirty="0" smtClean="0"/>
              <a:t>2024, Approved </a:t>
            </a:r>
            <a:r>
              <a:rPr lang="en-US" sz="2800" dirty="0"/>
              <a:t>the Feasibility </a:t>
            </a:r>
            <a:r>
              <a:rPr lang="en-US" sz="2800" dirty="0" smtClean="0"/>
              <a:t>Study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Identified Cost to be Assessed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July 22, </a:t>
            </a:r>
            <a:r>
              <a:rPr lang="en-US" sz="2800" dirty="0" smtClean="0"/>
              <a:t>2024, Public hearing on </a:t>
            </a:r>
            <a:r>
              <a:rPr lang="en-US" sz="2800" dirty="0" smtClean="0"/>
              <a:t>Improvements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60 </a:t>
            </a:r>
            <a:r>
              <a:rPr lang="en-US" sz="2800" dirty="0"/>
              <a:t>day petition </a:t>
            </a:r>
            <a:r>
              <a:rPr lang="en-US" sz="2800" dirty="0" smtClean="0"/>
              <a:t>period and no </a:t>
            </a:r>
            <a:r>
              <a:rPr lang="en-US" sz="2800" dirty="0"/>
              <a:t>valid petitions against the project 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Ordered </a:t>
            </a:r>
            <a:r>
              <a:rPr lang="en-US" sz="2800" dirty="0"/>
              <a:t>project, approved the plans &amp;</a:t>
            </a:r>
            <a:r>
              <a:rPr lang="en-US" sz="2800" dirty="0" smtClean="0"/>
              <a:t> specs </a:t>
            </a:r>
            <a:r>
              <a:rPr lang="en-US" sz="2800" dirty="0"/>
              <a:t>and authorized the ad for </a:t>
            </a:r>
            <a:r>
              <a:rPr lang="en-US" sz="2800" dirty="0" smtClean="0"/>
              <a:t>bid,</a:t>
            </a:r>
            <a:r>
              <a:rPr lang="en-US" sz="2800" dirty="0"/>
              <a:t> December 9, 2024</a:t>
            </a:r>
            <a:r>
              <a:rPr lang="en-US" sz="2800" dirty="0" smtClean="0"/>
              <a:t> 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Project includes other improvements within the City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11430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57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49774" y="457200"/>
            <a:ext cx="4137025" cy="5550091"/>
          </a:xfrm>
        </p:spPr>
        <p:txBody>
          <a:bodyPr/>
          <a:lstStyle/>
          <a:p>
            <a:r>
              <a:rPr lang="en-US" dirty="0" smtClean="0"/>
              <a:t>Proposed Assessment </a:t>
            </a:r>
          </a:p>
          <a:p>
            <a:pPr marL="109728" indent="0">
              <a:buNone/>
            </a:pPr>
            <a:r>
              <a:rPr lang="en-US" dirty="0"/>
              <a:t> </a:t>
            </a:r>
            <a:r>
              <a:rPr lang="en-US" dirty="0" smtClean="0"/>
              <a:t> $16,000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490451"/>
              </p:ext>
            </p:extLst>
          </p:nvPr>
        </p:nvGraphicFramePr>
        <p:xfrm>
          <a:off x="0" y="-76200"/>
          <a:ext cx="4549775" cy="7033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4" name="Acrobat Document" r:id="rId3" imgW="7543710" imgH="11658480" progId="AcroExch.Document.DC">
                  <p:embed/>
                </p:oleObj>
              </mc:Choice>
              <mc:Fallback>
                <p:oleObj name="Acrobat Document" r:id="rId3" imgW="7543710" imgH="11658480" progId="AcroExch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76200"/>
                        <a:ext cx="4549775" cy="7033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228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066800"/>
            <a:ext cx="8153400" cy="54864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 smtClean="0"/>
              <a:t>Received Bids on </a:t>
            </a:r>
            <a:r>
              <a:rPr lang="en-US" dirty="0"/>
              <a:t>February 11, </a:t>
            </a:r>
            <a:r>
              <a:rPr lang="en-US" dirty="0" smtClean="0"/>
              <a:t>2025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dirty="0" smtClean="0"/>
              <a:t>Bids were within the planned budget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 smtClean="0"/>
              <a:t>Consider Adopting Assessments, March 24, 2025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A</a:t>
            </a:r>
            <a:r>
              <a:rPr lang="en-US" dirty="0" smtClean="0"/>
              <a:t>ssessment </a:t>
            </a:r>
            <a:r>
              <a:rPr lang="en-US" dirty="0"/>
              <a:t>a</a:t>
            </a:r>
            <a:r>
              <a:rPr lang="en-US" dirty="0" smtClean="0"/>
              <a:t>doption procedures require a public hearing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 smtClean="0"/>
              <a:t>To appeal </a:t>
            </a:r>
            <a:r>
              <a:rPr lang="en-US" dirty="0"/>
              <a:t>the amount of an </a:t>
            </a:r>
            <a:r>
              <a:rPr lang="en-US" dirty="0" smtClean="0"/>
              <a:t>assessment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dirty="0" smtClean="0"/>
              <a:t>Property owner to submit a signed written objection filed </a:t>
            </a:r>
            <a:r>
              <a:rPr lang="en-US" dirty="0"/>
              <a:t>with the municipal clerk </a:t>
            </a:r>
            <a:r>
              <a:rPr lang="en-US" dirty="0" smtClean="0"/>
              <a:t>at the public hearing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11430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0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762000"/>
            <a:ext cx="8153400" cy="5638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otal </a:t>
            </a:r>
            <a:r>
              <a:rPr lang="en-US" dirty="0"/>
              <a:t>sanitary sewer and water project cost with contingencies and overhead </a:t>
            </a:r>
            <a:r>
              <a:rPr lang="en-US" dirty="0" smtClean="0"/>
              <a:t>$1,604,530.00 </a:t>
            </a:r>
          </a:p>
          <a:p>
            <a:pPr lvl="1"/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proposed funding is as follows:</a:t>
            </a:r>
          </a:p>
          <a:p>
            <a:endParaRPr lang="en-US" dirty="0"/>
          </a:p>
          <a:p>
            <a:pPr marL="109728" indent="0">
              <a:buNone/>
            </a:pPr>
            <a:r>
              <a:rPr lang="en-US" dirty="0" smtClean="0"/>
              <a:t>    $</a:t>
            </a:r>
            <a:r>
              <a:rPr lang="en-US" dirty="0"/>
              <a:t>480,000.00		</a:t>
            </a:r>
            <a:r>
              <a:rPr lang="en-US" dirty="0" smtClean="0"/>
              <a:t>Assessments </a:t>
            </a:r>
            <a:endParaRPr lang="en-US" dirty="0"/>
          </a:p>
          <a:p>
            <a:pPr marL="109728" indent="0">
              <a:buNone/>
            </a:pPr>
            <a:r>
              <a:rPr lang="en-US" dirty="0" smtClean="0"/>
              <a:t> </a:t>
            </a:r>
            <a:r>
              <a:rPr lang="en-US" u="sng" dirty="0"/>
              <a:t>$1,124,530.00  </a:t>
            </a:r>
            <a:r>
              <a:rPr lang="en-US" dirty="0"/>
              <a:t>	</a:t>
            </a:r>
            <a:r>
              <a:rPr lang="en-US" dirty="0" smtClean="0"/>
              <a:t>Trunk </a:t>
            </a:r>
            <a:r>
              <a:rPr lang="en-US" dirty="0"/>
              <a:t>Area &amp;</a:t>
            </a:r>
            <a:r>
              <a:rPr lang="en-US" dirty="0" smtClean="0"/>
              <a:t> </a:t>
            </a:r>
            <a:r>
              <a:rPr lang="en-US" dirty="0"/>
              <a:t>Unit </a:t>
            </a:r>
            <a:r>
              <a:rPr lang="en-US" dirty="0" smtClean="0"/>
              <a:t>Fund</a:t>
            </a:r>
          </a:p>
          <a:p>
            <a:pPr marL="109728" indent="0">
              <a:buNone/>
            </a:pPr>
            <a:r>
              <a:rPr lang="en-US" dirty="0" smtClean="0"/>
              <a:t> $1,604,530.00		Total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462554" cy="4785360"/>
          </a:xfrm>
        </p:spPr>
        <p:txBody>
          <a:bodyPr>
            <a:normAutofit/>
          </a:bodyPr>
          <a:lstStyle/>
          <a:p>
            <a:r>
              <a:rPr lang="en-US" dirty="0" smtClean="0"/>
              <a:t>$16,000 </a:t>
            </a:r>
            <a:r>
              <a:rPr lang="en-US" dirty="0"/>
              <a:t>May be assessed through </a:t>
            </a:r>
            <a:r>
              <a:rPr lang="en-US" dirty="0" smtClean="0"/>
              <a:t>property taxes </a:t>
            </a:r>
            <a:r>
              <a:rPr lang="en-US" dirty="0"/>
              <a:t>15 </a:t>
            </a:r>
            <a:r>
              <a:rPr lang="en-US" dirty="0" err="1"/>
              <a:t>yrs</a:t>
            </a:r>
            <a:r>
              <a:rPr lang="en-US" dirty="0"/>
              <a:t> </a:t>
            </a:r>
            <a:r>
              <a:rPr lang="en-US" dirty="0" smtClean="0"/>
              <a:t>(Interest is </a:t>
            </a:r>
            <a:r>
              <a:rPr lang="en-US" dirty="0"/>
              <a:t>the City’s bond rate plus 2</a:t>
            </a:r>
            <a:r>
              <a:rPr lang="en-US" dirty="0" smtClean="0"/>
              <a:t>%) </a:t>
            </a:r>
          </a:p>
          <a:p>
            <a:endParaRPr lang="en-US" sz="800" dirty="0" smtClean="0"/>
          </a:p>
          <a:p>
            <a:pPr lvl="1"/>
            <a:r>
              <a:rPr lang="en-US" dirty="0" smtClean="0"/>
              <a:t>5% interest rate</a:t>
            </a:r>
          </a:p>
          <a:p>
            <a:pPr lvl="2"/>
            <a:r>
              <a:rPr lang="en-US" dirty="0" smtClean="0"/>
              <a:t>1,542/</a:t>
            </a:r>
            <a:r>
              <a:rPr lang="en-US" dirty="0" err="1" smtClean="0"/>
              <a:t>yr</a:t>
            </a:r>
            <a:endParaRPr lang="en-US" dirty="0" smtClean="0"/>
          </a:p>
          <a:p>
            <a:pPr lvl="2"/>
            <a:r>
              <a:rPr lang="en-US" dirty="0" smtClean="0"/>
              <a:t>$129/month</a:t>
            </a:r>
          </a:p>
          <a:p>
            <a:pPr lvl="2"/>
            <a:endParaRPr lang="en-US" sz="800" dirty="0" smtClean="0"/>
          </a:p>
          <a:p>
            <a:r>
              <a:rPr lang="en-US" dirty="0" smtClean="0"/>
              <a:t>Connections NOT required unless non-compliant</a:t>
            </a:r>
          </a:p>
          <a:p>
            <a:pPr lvl="1"/>
            <a:r>
              <a:rPr lang="en-US" dirty="0" smtClean="0"/>
              <a:t>Cannot connect until late fall 2025</a:t>
            </a:r>
            <a:endParaRPr lang="en-US" dirty="0"/>
          </a:p>
          <a:p>
            <a:endParaRPr lang="en-US" dirty="0" smtClean="0"/>
          </a:p>
          <a:p>
            <a:pPr marL="393192" lvl="1" indent="0">
              <a:buNone/>
            </a:pPr>
            <a:endParaRPr lang="en-US" dirty="0"/>
          </a:p>
          <a:p>
            <a:pPr marL="393192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Assessment Amortization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8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9816000"/>
              </p:ext>
            </p:extLst>
          </p:nvPr>
        </p:nvGraphicFramePr>
        <p:xfrm>
          <a:off x="609600" y="990600"/>
          <a:ext cx="8229600" cy="3657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13636225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113980865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4034521780"/>
                    </a:ext>
                  </a:extLst>
                </a:gridCol>
              </a:tblGrid>
              <a:tr h="914399">
                <a:tc gridSpan="3">
                  <a:txBody>
                    <a:bodyPr/>
                    <a:lstStyle/>
                    <a:p>
                      <a:r>
                        <a:rPr lang="en-US" sz="3200" dirty="0" smtClean="0"/>
                        <a:t>Costs at the Time</a:t>
                      </a:r>
                      <a:r>
                        <a:rPr lang="en-US" sz="3200" baseline="0" dirty="0" smtClean="0"/>
                        <a:t> of Connection</a:t>
                      </a:r>
                      <a:endParaRPr lang="en-US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13127"/>
                  </a:ext>
                </a:extLst>
              </a:tr>
              <a:tr h="100075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Connection Fees</a:t>
                      </a:r>
                      <a:r>
                        <a:rPr lang="en-US" sz="2000" baseline="0" dirty="0" smtClean="0"/>
                        <a:t> </a:t>
                      </a:r>
                    </a:p>
                    <a:p>
                      <a:r>
                        <a:rPr lang="en-US" sz="1800" dirty="0" smtClean="0"/>
                        <a:t>              Standard   $7,703</a:t>
                      </a:r>
                    </a:p>
                    <a:p>
                      <a:r>
                        <a:rPr lang="en-US" sz="1800" dirty="0" smtClean="0"/>
                        <a:t>              Additional</a:t>
                      </a:r>
                      <a:r>
                        <a:rPr lang="en-US" sz="1800" baseline="0" dirty="0" smtClean="0"/>
                        <a:t> $5,927**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Due at the Time of Connection*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 $13,630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525457"/>
                  </a:ext>
                </a:extLst>
              </a:tr>
              <a:tr h="82804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Estimated</a:t>
                      </a:r>
                      <a:r>
                        <a:rPr lang="en-US" sz="2000" baseline="0" dirty="0" smtClean="0"/>
                        <a:t> Construction C</a:t>
                      </a:r>
                      <a:r>
                        <a:rPr lang="en-US" sz="2000" dirty="0" smtClean="0"/>
                        <a:t>ost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Private property </a:t>
                      </a:r>
                      <a:r>
                        <a:rPr lang="en-US" sz="2000" dirty="0" smtClean="0"/>
                        <a:t>specific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~$10,000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21027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MCES Connection Fee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Due with Connection Permit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 $2,485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56693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85800" y="4724400"/>
            <a:ext cx="8382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* Can be assessed to spread out the obligation</a:t>
            </a: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 smtClean="0"/>
              <a:t>** Based on Feasibility Cost Estimate – updated upon project completion. Will be amortized annually.</a:t>
            </a:r>
            <a:endParaRPr lang="en-US" sz="2400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16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9350678"/>
              </p:ext>
            </p:extLst>
          </p:nvPr>
        </p:nvGraphicFramePr>
        <p:xfrm>
          <a:off x="685801" y="1371601"/>
          <a:ext cx="7772399" cy="43221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0599">
                  <a:extLst>
                    <a:ext uri="{9D8B030D-6E8A-4147-A177-3AD203B41FA5}">
                      <a16:colId xmlns:a16="http://schemas.microsoft.com/office/drawing/2014/main" val="4015728521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4098460169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204909678"/>
                    </a:ext>
                  </a:extLst>
                </a:gridCol>
              </a:tblGrid>
              <a:tr h="525909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 dirty="0">
                          <a:effectLst/>
                        </a:rPr>
                        <a:t>Task Number</a:t>
                      </a:r>
                      <a:endParaRPr lang="en-US" sz="1400" kern="800" spc="110" dirty="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 dirty="0">
                          <a:effectLst/>
                        </a:rPr>
                        <a:t>Task </a:t>
                      </a:r>
                    </a:p>
                    <a:p>
                      <a:pPr marL="0" marR="0" algn="l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 dirty="0">
                          <a:effectLst/>
                        </a:rPr>
                        <a:t>Description</a:t>
                      </a:r>
                      <a:endParaRPr lang="en-US" sz="1400" kern="800" spc="110" dirty="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 dirty="0">
                          <a:effectLst/>
                        </a:rPr>
                        <a:t>Completion Date</a:t>
                      </a:r>
                      <a:endParaRPr lang="en-US" sz="1400" kern="800" spc="110" dirty="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5675040"/>
                  </a:ext>
                </a:extLst>
              </a:tr>
              <a:tr h="46894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>
                          <a:effectLst/>
                        </a:rPr>
                        <a:t>1</a:t>
                      </a:r>
                      <a:endParaRPr lang="en-US" sz="1400" kern="800" spc="11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 dirty="0">
                          <a:effectLst/>
                        </a:rPr>
                        <a:t>Accept Feasibility and Order Public Hearing</a:t>
                      </a:r>
                      <a:endParaRPr lang="en-US" sz="1400" kern="800" spc="110" dirty="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>
                          <a:effectLst/>
                        </a:rPr>
                        <a:t>June 10, 2024</a:t>
                      </a:r>
                      <a:endParaRPr lang="en-US" sz="1400" kern="800" spc="11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8396963"/>
                  </a:ext>
                </a:extLst>
              </a:tr>
              <a:tr h="46894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>
                          <a:effectLst/>
                        </a:rPr>
                        <a:t>2</a:t>
                      </a:r>
                      <a:endParaRPr lang="en-US" sz="1400" kern="800" spc="11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 dirty="0">
                          <a:effectLst/>
                        </a:rPr>
                        <a:t>Public </a:t>
                      </a:r>
                      <a:r>
                        <a:rPr lang="en-US" sz="1400" kern="800" spc="110" dirty="0" smtClean="0">
                          <a:effectLst/>
                        </a:rPr>
                        <a:t>Hearing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 dirty="0">
                          <a:effectLst/>
                        </a:rPr>
                        <a:t>July </a:t>
                      </a:r>
                      <a:r>
                        <a:rPr lang="en-US" sz="1400" kern="800" spc="110" dirty="0" smtClean="0">
                          <a:effectLst/>
                        </a:rPr>
                        <a:t>22, 2024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4782335"/>
                  </a:ext>
                </a:extLst>
              </a:tr>
              <a:tr h="46894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>
                          <a:effectLst/>
                        </a:rPr>
                        <a:t>3</a:t>
                      </a:r>
                      <a:endParaRPr lang="en-US" sz="1400" kern="800" spc="11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 dirty="0">
                          <a:effectLst/>
                        </a:rPr>
                        <a:t>60 days of no action of the City Council </a:t>
                      </a:r>
                      <a:r>
                        <a:rPr lang="en-US" sz="1400" kern="800" spc="110" dirty="0" smtClean="0">
                          <a:effectLst/>
                        </a:rPr>
                        <a:t>Ends</a:t>
                      </a:r>
                      <a:endParaRPr lang="en-US" sz="1400" kern="800" spc="110" dirty="0" smtClean="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 dirty="0" smtClean="0">
                          <a:effectLst/>
                        </a:rPr>
                        <a:t>Sept 20, 2024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9403753"/>
                  </a:ext>
                </a:extLst>
              </a:tr>
              <a:tr h="46894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>
                          <a:effectLst/>
                        </a:rPr>
                        <a:t>4</a:t>
                      </a:r>
                      <a:endParaRPr lang="en-US" sz="1400" kern="800" spc="11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>
                          <a:effectLst/>
                        </a:rPr>
                        <a:t>Authorize Preparation of the Plans and Specifications</a:t>
                      </a:r>
                      <a:endParaRPr lang="en-US" sz="1400" kern="800" spc="11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 baseline="0" dirty="0" smtClean="0">
                          <a:effectLst/>
                        </a:rPr>
                        <a:t>October 14</a:t>
                      </a:r>
                      <a:r>
                        <a:rPr lang="en-US" sz="1400" kern="800" spc="110" dirty="0" smtClean="0">
                          <a:effectLst/>
                        </a:rPr>
                        <a:t>, </a:t>
                      </a:r>
                      <a:r>
                        <a:rPr lang="en-US" sz="1400" kern="800" spc="110" dirty="0">
                          <a:effectLst/>
                        </a:rPr>
                        <a:t>2024</a:t>
                      </a:r>
                      <a:endParaRPr lang="en-US" sz="1400" kern="800" spc="110" dirty="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698513"/>
                  </a:ext>
                </a:extLst>
              </a:tr>
              <a:tr h="51361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>
                          <a:effectLst/>
                        </a:rPr>
                        <a:t>5</a:t>
                      </a:r>
                      <a:endParaRPr lang="en-US" sz="1400" kern="800" spc="11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>
                          <a:effectLst/>
                        </a:rPr>
                        <a:t>Authorize the Ad for Bid</a:t>
                      </a:r>
                      <a:endParaRPr lang="en-US" sz="1400" kern="800" spc="11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>
                          <a:effectLst/>
                        </a:rPr>
                        <a:t>December 9, 2024</a:t>
                      </a:r>
                      <a:endParaRPr lang="en-US" sz="1400" kern="800" spc="11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0101700"/>
                  </a:ext>
                </a:extLst>
              </a:tr>
              <a:tr h="46894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>
                          <a:effectLst/>
                        </a:rPr>
                        <a:t>6</a:t>
                      </a:r>
                      <a:endParaRPr lang="en-US" sz="1400" kern="800" spc="11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>
                          <a:effectLst/>
                        </a:rPr>
                        <a:t>Award a Construction Contract</a:t>
                      </a:r>
                      <a:endParaRPr lang="en-US" sz="1400" kern="800" spc="11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 dirty="0" smtClean="0">
                          <a:effectLst/>
                        </a:rPr>
                        <a:t>March</a:t>
                      </a:r>
                      <a:r>
                        <a:rPr lang="en-US" sz="1400" kern="800" spc="110" baseline="0" dirty="0" smtClean="0">
                          <a:effectLst/>
                        </a:rPr>
                        <a:t> 24,</a:t>
                      </a:r>
                      <a:r>
                        <a:rPr lang="en-US" sz="1400" kern="800" spc="110" dirty="0" smtClean="0">
                          <a:effectLst/>
                        </a:rPr>
                        <a:t> </a:t>
                      </a:r>
                      <a:r>
                        <a:rPr lang="en-US" sz="1400" kern="800" spc="110" dirty="0">
                          <a:effectLst/>
                        </a:rPr>
                        <a:t>2025</a:t>
                      </a:r>
                      <a:endParaRPr lang="en-US" sz="1400" kern="800" spc="110" dirty="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9751314"/>
                  </a:ext>
                </a:extLst>
              </a:tr>
              <a:tr h="46894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>
                          <a:effectLst/>
                        </a:rPr>
                        <a:t>7</a:t>
                      </a:r>
                      <a:endParaRPr lang="en-US" sz="1400" kern="800" spc="11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 dirty="0">
                          <a:effectLst/>
                        </a:rPr>
                        <a:t>Start Construction</a:t>
                      </a:r>
                      <a:endParaRPr lang="en-US" sz="1400" kern="800" spc="110" dirty="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 dirty="0" smtClean="0">
                          <a:effectLst/>
                        </a:rPr>
                        <a:t>April </a:t>
                      </a:r>
                      <a:r>
                        <a:rPr lang="en-US" sz="1400" kern="800" spc="110" dirty="0">
                          <a:effectLst/>
                        </a:rPr>
                        <a:t>2025</a:t>
                      </a:r>
                      <a:endParaRPr lang="en-US" sz="1400" kern="800" spc="110" dirty="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711179"/>
                  </a:ext>
                </a:extLst>
              </a:tr>
              <a:tr h="46894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>
                          <a:effectLst/>
                        </a:rPr>
                        <a:t>8</a:t>
                      </a:r>
                      <a:endParaRPr lang="en-US" sz="1400" kern="800" spc="11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>
                          <a:effectLst/>
                        </a:rPr>
                        <a:t>Complete Construction </a:t>
                      </a:r>
                      <a:endParaRPr lang="en-US" sz="1400" kern="800" spc="11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spc="110" dirty="0" smtClean="0">
                          <a:effectLst/>
                        </a:rPr>
                        <a:t>Spring,</a:t>
                      </a:r>
                      <a:r>
                        <a:rPr lang="en-US" sz="1400" kern="800" spc="110" baseline="0" dirty="0" smtClean="0">
                          <a:effectLst/>
                        </a:rPr>
                        <a:t> 2026</a:t>
                      </a:r>
                      <a:endParaRPr lang="en-US" sz="1400" kern="800" spc="110" dirty="0">
                        <a:solidFill>
                          <a:srgbClr val="3D3B3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5282999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Schedule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95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EF9AA406-DE4D-4A08-95CB-5775621E9512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47071137-D547-4111-98F5-05514C54E0E3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0D76ECBF-58DE-4185-9FF8-340F395A9FE5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9333C2E0-817B-41C1-A3DF-18627E04D64C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8FC644C3-71B4-4D55-BF7E-167296FE0232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1A4B98A4-EE5D-44B1-9BC3-BCCDCBB6CCE0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7A591799-B83B-4013-A378-B3FA646354A4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AA080A11-3BA7-4A2E-AFC2-68422C8EFB30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9B30E143-69B8-4AF4-90A6-7CB9D44701E7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36E4FE86-9527-4934-9496-A241A0773856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E7DF29FB-E360-4FD4-967A-53F9277C6094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B35D3BCC-264E-46EF-B448-490F69B878AA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1A2BBCF4-A789-4F00-BD9E-D4BAC84746AF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FEC51303-ADDF-49C4-B9C8-E2D50471E902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DB38790B-4830-4CFA-9056-8348CE3FCA83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5268</TotalTime>
  <Words>577</Words>
  <Application>Microsoft Office PowerPoint</Application>
  <PresentationFormat>On-screen Show (4:3)</PresentationFormat>
  <Paragraphs>140</Paragraphs>
  <Slides>16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Lucida Sans Unicode</vt:lpstr>
      <vt:lpstr>Times New Roman</vt:lpstr>
      <vt:lpstr>Verdana</vt:lpstr>
      <vt:lpstr>Wingdings 2</vt:lpstr>
      <vt:lpstr>Wingdings 3</vt:lpstr>
      <vt:lpstr>Concourse</vt:lpstr>
      <vt:lpstr>Acrobat Document</vt:lpstr>
      <vt:lpstr>Worksheet</vt:lpstr>
      <vt:lpstr> Public Hearing 2025 Street Reconstruction and Sewer and Water Extension Pine Haven  Consider Adopting Assessments  </vt:lpstr>
      <vt:lpstr>PowerPoint Presentation</vt:lpstr>
      <vt:lpstr>Background</vt:lpstr>
      <vt:lpstr>PowerPoint Presentation</vt:lpstr>
      <vt:lpstr>Background</vt:lpstr>
      <vt:lpstr>PowerPoint Presentation</vt:lpstr>
      <vt:lpstr>Assessment Amortization Example</vt:lpstr>
      <vt:lpstr> </vt:lpstr>
      <vt:lpstr>Schedule </vt:lpstr>
      <vt:lpstr>Next Steps</vt:lpstr>
      <vt:lpstr>Pine Haven Project Funding</vt:lpstr>
      <vt:lpstr>Pine Haven Project Funding</vt:lpstr>
      <vt:lpstr>Pine Haven Project Funding</vt:lpstr>
      <vt:lpstr>Pine Haven Area &amp; Unit Trunk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Wellhead Protection Plan Part II</dc:title>
  <dc:creator>Addison Lewis</dc:creator>
  <cp:lastModifiedBy>Diane Hankee</cp:lastModifiedBy>
  <cp:revision>339</cp:revision>
  <cp:lastPrinted>2025-03-24T20:57:18Z</cp:lastPrinted>
  <dcterms:created xsi:type="dcterms:W3CDTF">2014-09-22T21:29:51Z</dcterms:created>
  <dcterms:modified xsi:type="dcterms:W3CDTF">2025-03-24T21:55:57Z</dcterms:modified>
</cp:coreProperties>
</file>